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4"/>
  </p:notesMasterIdLst>
  <p:handoutMasterIdLst>
    <p:handoutMasterId r:id="rId45"/>
  </p:handoutMasterIdLst>
  <p:sldIdLst>
    <p:sldId id="1777" r:id="rId2"/>
    <p:sldId id="1816" r:id="rId3"/>
    <p:sldId id="1815" r:id="rId4"/>
    <p:sldId id="1850" r:id="rId5"/>
    <p:sldId id="1851" r:id="rId6"/>
    <p:sldId id="1855" r:id="rId7"/>
    <p:sldId id="1854" r:id="rId8"/>
    <p:sldId id="1856" r:id="rId9"/>
    <p:sldId id="1846" r:id="rId10"/>
    <p:sldId id="1817" r:id="rId11"/>
    <p:sldId id="1818" r:id="rId12"/>
    <p:sldId id="1819" r:id="rId13"/>
    <p:sldId id="1820" r:id="rId14"/>
    <p:sldId id="1821" r:id="rId15"/>
    <p:sldId id="1813" r:id="rId16"/>
    <p:sldId id="1822" r:id="rId17"/>
    <p:sldId id="1823" r:id="rId18"/>
    <p:sldId id="1824" r:id="rId19"/>
    <p:sldId id="1825" r:id="rId20"/>
    <p:sldId id="1826" r:id="rId21"/>
    <p:sldId id="1827" r:id="rId22"/>
    <p:sldId id="1828" r:id="rId23"/>
    <p:sldId id="1847" r:id="rId24"/>
    <p:sldId id="1831" r:id="rId25"/>
    <p:sldId id="1830" r:id="rId26"/>
    <p:sldId id="1848" r:id="rId27"/>
    <p:sldId id="1832" r:id="rId28"/>
    <p:sldId id="1833" r:id="rId29"/>
    <p:sldId id="1834" r:id="rId30"/>
    <p:sldId id="1835" r:id="rId31"/>
    <p:sldId id="1849" r:id="rId32"/>
    <p:sldId id="1836" r:id="rId33"/>
    <p:sldId id="1837" r:id="rId34"/>
    <p:sldId id="1853" r:id="rId35"/>
    <p:sldId id="1841" r:id="rId36"/>
    <p:sldId id="1842" r:id="rId37"/>
    <p:sldId id="1840" r:id="rId38"/>
    <p:sldId id="1839" r:id="rId39"/>
    <p:sldId id="1838" r:id="rId40"/>
    <p:sldId id="1843" r:id="rId41"/>
    <p:sldId id="1845" r:id="rId42"/>
    <p:sldId id="1852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A"/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2" autoAdjust="0"/>
    <p:restoredTop sz="78792" autoAdjust="0"/>
  </p:normalViewPr>
  <p:slideViewPr>
    <p:cSldViewPr>
      <p:cViewPr>
        <p:scale>
          <a:sx n="98" d="100"/>
          <a:sy n="98" d="100"/>
        </p:scale>
        <p:origin x="100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12 / Milestone 4 are due Due Wednesday. 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9488D4D-20BC-A74B-B903-9FB5BDF932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Sign-up for a 30-minute slot to present your final Project at</a:t>
          </a:r>
        </a:p>
      </dgm:t>
    </dgm:pt>
    <dgm:pt modelId="{720C5DDC-1271-AF4F-83E8-354BCAC63B5F}" type="parTrans" cxnId="{2266DD79-1E29-8F4E-BF60-C012AB6576FB}">
      <dgm:prSet/>
      <dgm:spPr/>
      <dgm:t>
        <a:bodyPr/>
        <a:lstStyle/>
        <a:p>
          <a:endParaRPr lang="en-US"/>
        </a:p>
      </dgm:t>
    </dgm:pt>
    <dgm:pt modelId="{069051A6-1E4B-8445-A428-E887F06E8117}" type="sibTrans" cxnId="{2266DD79-1E29-8F4E-BF60-C012AB6576FB}">
      <dgm:prSet/>
      <dgm:spPr/>
      <dgm:t>
        <a:bodyPr/>
        <a:lstStyle/>
        <a:p>
          <a:endParaRPr lang="en-US"/>
        </a:p>
      </dgm:t>
    </dgm:pt>
    <dgm:pt modelId="{4834F1F5-4DCE-F841-9D16-1C5223A279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Final Quiz on Chapter 22 (</a:t>
          </a:r>
          <a:r>
            <a:rPr lang="en-US" dirty="0" err="1"/>
            <a:t>coref</a:t>
          </a:r>
          <a:r>
            <a:rPr lang="en-US" dirty="0"/>
            <a:t>) and 25 (QA) is Due By Midnight tonight</a:t>
          </a:r>
        </a:p>
      </dgm:t>
    </dgm:pt>
    <dgm:pt modelId="{A065E035-F407-B741-A13E-6EFB5CFF6402}" type="parTrans" cxnId="{4EA20FD8-0CC2-5847-A36E-43B18780387E}">
      <dgm:prSet/>
      <dgm:spPr/>
      <dgm:t>
        <a:bodyPr/>
        <a:lstStyle/>
        <a:p>
          <a:endParaRPr lang="en-US"/>
        </a:p>
      </dgm:t>
    </dgm:pt>
    <dgm:pt modelId="{1C12AE86-F63C-F84A-B324-C986577A720C}" type="sibTrans" cxnId="{4EA20FD8-0CC2-5847-A36E-43B18780387E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AB330A88-ACA2-4A4F-9ED7-9120950BCF0A}" type="pres">
      <dgm:prSet presAssocID="{4834F1F5-4DCE-F841-9D16-1C5223A279F2}" presName="compNode" presStyleCnt="0"/>
      <dgm:spPr/>
    </dgm:pt>
    <dgm:pt modelId="{8C06C4DA-D39A-0F4A-95EB-437191337F58}" type="pres">
      <dgm:prSet presAssocID="{4834F1F5-4DCE-F841-9D16-1C5223A279F2}" presName="iconBgRect" presStyleLbl="bgShp" presStyleIdx="0" presStyleCnt="3"/>
      <dgm:spPr/>
    </dgm:pt>
    <dgm:pt modelId="{243EF911-4B62-FC4F-AA42-827164F58DAE}" type="pres">
      <dgm:prSet presAssocID="{4834F1F5-4DCE-F841-9D16-1C5223A279F2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CD76090-A899-5B49-B719-BA92405931A4}" type="pres">
      <dgm:prSet presAssocID="{4834F1F5-4DCE-F841-9D16-1C5223A279F2}" presName="spaceRect" presStyleCnt="0"/>
      <dgm:spPr/>
    </dgm:pt>
    <dgm:pt modelId="{81B5FC69-07EB-0549-94D4-CE2254A70F10}" type="pres">
      <dgm:prSet presAssocID="{4834F1F5-4DCE-F841-9D16-1C5223A279F2}" presName="textRect" presStyleLbl="revTx" presStyleIdx="0" presStyleCnt="3">
        <dgm:presLayoutVars>
          <dgm:chMax val="1"/>
          <dgm:chPref val="1"/>
        </dgm:presLayoutVars>
      </dgm:prSet>
      <dgm:spPr/>
    </dgm:pt>
    <dgm:pt modelId="{0AD2E5BB-2B9C-D345-8DC2-6F50A77B1CF7}" type="pres">
      <dgm:prSet presAssocID="{1C12AE86-F63C-F84A-B324-C986577A720C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3"/>
      <dgm:spPr/>
    </dgm:pt>
    <dgm:pt modelId="{C08A7AEB-4C4D-480E-899D-C8D973B4E87F}" type="pres">
      <dgm:prSet presAssocID="{A48D0B29-4241-4399-A6C3-41F5433E7A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3">
        <dgm:presLayoutVars>
          <dgm:chMax val="1"/>
          <dgm:chPref val="1"/>
        </dgm:presLayoutVars>
      </dgm:prSet>
      <dgm:spPr/>
    </dgm:pt>
    <dgm:pt modelId="{AC9C82FC-4835-504C-A63C-23FC52DD53B8}" type="pres">
      <dgm:prSet presAssocID="{FF49A62F-09B9-4824-860D-A57C33BFD23C}" presName="sibTrans" presStyleCnt="0"/>
      <dgm:spPr/>
    </dgm:pt>
    <dgm:pt modelId="{AC58DC09-C5E9-724F-8F95-D677E2AC8FF9}" type="pres">
      <dgm:prSet presAssocID="{B9488D4D-20BC-A74B-B903-9FB5BDF9328A}" presName="compNode" presStyleCnt="0"/>
      <dgm:spPr/>
    </dgm:pt>
    <dgm:pt modelId="{3614C10E-EA6A-4B4A-9BDF-2D4311A30337}" type="pres">
      <dgm:prSet presAssocID="{B9488D4D-20BC-A74B-B903-9FB5BDF9328A}" presName="iconBgRect" presStyleLbl="bgShp" presStyleIdx="2" presStyleCnt="3"/>
      <dgm:spPr/>
    </dgm:pt>
    <dgm:pt modelId="{41B4A095-49B4-A241-BF86-8A52455C8469}" type="pres">
      <dgm:prSet presAssocID="{B9488D4D-20BC-A74B-B903-9FB5BDF932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8F2B737-1CDC-5B4B-B004-B3A89D6E5A02}" type="pres">
      <dgm:prSet presAssocID="{B9488D4D-20BC-A74B-B903-9FB5BDF9328A}" presName="spaceRect" presStyleCnt="0"/>
      <dgm:spPr/>
    </dgm:pt>
    <dgm:pt modelId="{B56C9C69-FC87-EF4A-AEC3-CD1CF4FECB24}" type="pres">
      <dgm:prSet presAssocID="{B9488D4D-20BC-A74B-B903-9FB5BDF9328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BCB5814-B6FB-F14C-8066-05BB8317310A}" type="presOf" srcId="{B9488D4D-20BC-A74B-B903-9FB5BDF9328A}" destId="{B56C9C69-FC87-EF4A-AEC3-CD1CF4FECB24}" srcOrd="0" destOrd="0" presId="urn:microsoft.com/office/officeart/2018/5/layout/IconCircleLabelList"/>
    <dgm:cxn modelId="{2266DD79-1E29-8F4E-BF60-C012AB6576FB}" srcId="{2583C50B-6054-455F-90D6-FB2A8A57E038}" destId="{B9488D4D-20BC-A74B-B903-9FB5BDF9328A}" srcOrd="2" destOrd="0" parTransId="{720C5DDC-1271-AF4F-83E8-354BCAC63B5F}" sibTransId="{069051A6-1E4B-8445-A428-E887F06E8117}"/>
    <dgm:cxn modelId="{D4FF9AAA-89A2-9B4B-B9BC-7BE42C71F55F}" type="presOf" srcId="{A48D0B29-4241-4399-A6C3-41F5433E7A67}" destId="{2CB5AC62-5A17-4481-94E4-356D126F59F0}" srcOrd="0" destOrd="0" presId="urn:microsoft.com/office/officeart/2018/5/layout/IconCircleLabelList"/>
    <dgm:cxn modelId="{AD9A11B7-006C-B943-B8C4-750B5348418E}" type="presOf" srcId="{4834F1F5-4DCE-F841-9D16-1C5223A279F2}" destId="{81B5FC69-07EB-0549-94D4-CE2254A70F10}" srcOrd="0" destOrd="0" presId="urn:microsoft.com/office/officeart/2018/5/layout/IconCircleLabelList"/>
    <dgm:cxn modelId="{4EA20FD8-0CC2-5847-A36E-43B18780387E}" srcId="{2583C50B-6054-455F-90D6-FB2A8A57E038}" destId="{4834F1F5-4DCE-F841-9D16-1C5223A279F2}" srcOrd="0" destOrd="0" parTransId="{A065E035-F407-B741-A13E-6EFB5CFF6402}" sibTransId="{1C12AE86-F63C-F84A-B324-C986577A720C}"/>
    <dgm:cxn modelId="{0840AAE0-F305-4A49-AD27-DD312978CBDC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24CDE0FC-1D1E-6147-A560-65C82738DE78}" type="presParOf" srcId="{FA6F86CD-E4C6-45E4-86A1-A834C01437A2}" destId="{AB330A88-ACA2-4A4F-9ED7-9120950BCF0A}" srcOrd="0" destOrd="0" presId="urn:microsoft.com/office/officeart/2018/5/layout/IconCircleLabelList"/>
    <dgm:cxn modelId="{AE9A9603-45C8-0142-B27C-DA87AEA37BEF}" type="presParOf" srcId="{AB330A88-ACA2-4A4F-9ED7-9120950BCF0A}" destId="{8C06C4DA-D39A-0F4A-95EB-437191337F58}" srcOrd="0" destOrd="0" presId="urn:microsoft.com/office/officeart/2018/5/layout/IconCircleLabelList"/>
    <dgm:cxn modelId="{28FD0694-448F-6D4E-BAE1-A3D985B8CB0B}" type="presParOf" srcId="{AB330A88-ACA2-4A4F-9ED7-9120950BCF0A}" destId="{243EF911-4B62-FC4F-AA42-827164F58DAE}" srcOrd="1" destOrd="0" presId="urn:microsoft.com/office/officeart/2018/5/layout/IconCircleLabelList"/>
    <dgm:cxn modelId="{24440EEE-F6A6-3A44-9CD6-4D1F8B08AFF2}" type="presParOf" srcId="{AB330A88-ACA2-4A4F-9ED7-9120950BCF0A}" destId="{9CD76090-A899-5B49-B719-BA92405931A4}" srcOrd="2" destOrd="0" presId="urn:microsoft.com/office/officeart/2018/5/layout/IconCircleLabelList"/>
    <dgm:cxn modelId="{6A53A954-B053-544B-B05C-635902828998}" type="presParOf" srcId="{AB330A88-ACA2-4A4F-9ED7-9120950BCF0A}" destId="{81B5FC69-07EB-0549-94D4-CE2254A70F10}" srcOrd="3" destOrd="0" presId="urn:microsoft.com/office/officeart/2018/5/layout/IconCircleLabelList"/>
    <dgm:cxn modelId="{5BF42225-8EEB-3640-AD08-3AA4F315B095}" type="presParOf" srcId="{FA6F86CD-E4C6-45E4-86A1-A834C01437A2}" destId="{0AD2E5BB-2B9C-D345-8DC2-6F50A77B1CF7}" srcOrd="1" destOrd="0" presId="urn:microsoft.com/office/officeart/2018/5/layout/IconCircleLabelList"/>
    <dgm:cxn modelId="{D9359649-2188-CC41-8330-3699CBE624DD}" type="presParOf" srcId="{FA6F86CD-E4C6-45E4-86A1-A834C01437A2}" destId="{0C95F5D4-3CC5-4D8D-BD27-16C8D312ED26}" srcOrd="2" destOrd="0" presId="urn:microsoft.com/office/officeart/2018/5/layout/IconCircleLabelList"/>
    <dgm:cxn modelId="{3C0C4E07-FDA5-E040-A587-51A3E4877845}" type="presParOf" srcId="{0C95F5D4-3CC5-4D8D-BD27-16C8D312ED26}" destId="{BB7B20E3-0E3B-4E4B-9ECE-B8F32F334FBB}" srcOrd="0" destOrd="0" presId="urn:microsoft.com/office/officeart/2018/5/layout/IconCircleLabelList"/>
    <dgm:cxn modelId="{64F4F765-862C-F347-91C8-2D0323A26D23}" type="presParOf" srcId="{0C95F5D4-3CC5-4D8D-BD27-16C8D312ED26}" destId="{C08A7AEB-4C4D-480E-899D-C8D973B4E87F}" srcOrd="1" destOrd="0" presId="urn:microsoft.com/office/officeart/2018/5/layout/IconCircleLabelList"/>
    <dgm:cxn modelId="{EF494585-51EF-414A-A890-405CC21B8BCE}" type="presParOf" srcId="{0C95F5D4-3CC5-4D8D-BD27-16C8D312ED26}" destId="{10983C55-7228-40AC-87AC-7847B9E628AA}" srcOrd="2" destOrd="0" presId="urn:microsoft.com/office/officeart/2018/5/layout/IconCircleLabelList"/>
    <dgm:cxn modelId="{7386D1A6-6EFD-F747-9CF5-2DE9634CD76C}" type="presParOf" srcId="{0C95F5D4-3CC5-4D8D-BD27-16C8D312ED26}" destId="{2CB5AC62-5A17-4481-94E4-356D126F59F0}" srcOrd="3" destOrd="0" presId="urn:microsoft.com/office/officeart/2018/5/layout/IconCircleLabelList"/>
    <dgm:cxn modelId="{396C0FF1-1E13-424D-BCA4-F01ABA63F5F1}" type="presParOf" srcId="{FA6F86CD-E4C6-45E4-86A1-A834C01437A2}" destId="{AC9C82FC-4835-504C-A63C-23FC52DD53B8}" srcOrd="3" destOrd="0" presId="urn:microsoft.com/office/officeart/2018/5/layout/IconCircleLabelList"/>
    <dgm:cxn modelId="{7AA3F87E-8EC2-F44C-92CD-488FB329A0B3}" type="presParOf" srcId="{FA6F86CD-E4C6-45E4-86A1-A834C01437A2}" destId="{AC58DC09-C5E9-724F-8F95-D677E2AC8FF9}" srcOrd="4" destOrd="0" presId="urn:microsoft.com/office/officeart/2018/5/layout/IconCircleLabelList"/>
    <dgm:cxn modelId="{E951B467-66DD-744C-9F10-32155AFB010E}" type="presParOf" srcId="{AC58DC09-C5E9-724F-8F95-D677E2AC8FF9}" destId="{3614C10E-EA6A-4B4A-9BDF-2D4311A30337}" srcOrd="0" destOrd="0" presId="urn:microsoft.com/office/officeart/2018/5/layout/IconCircleLabelList"/>
    <dgm:cxn modelId="{9CE66559-DD35-1A47-BFA4-D5F2D0CA1AB6}" type="presParOf" srcId="{AC58DC09-C5E9-724F-8F95-D677E2AC8FF9}" destId="{41B4A095-49B4-A241-BF86-8A52455C8469}" srcOrd="1" destOrd="0" presId="urn:microsoft.com/office/officeart/2018/5/layout/IconCircleLabelList"/>
    <dgm:cxn modelId="{2183F45A-195E-EC41-8898-B9E9BCB52E42}" type="presParOf" srcId="{AC58DC09-C5E9-724F-8F95-D677E2AC8FF9}" destId="{38F2B737-1CDC-5B4B-B004-B3A89D6E5A02}" srcOrd="2" destOrd="0" presId="urn:microsoft.com/office/officeart/2018/5/layout/IconCircleLabelList"/>
    <dgm:cxn modelId="{F6C2ED05-D3BB-B447-9555-B15D91219075}" type="presParOf" srcId="{AC58DC09-C5E9-724F-8F95-D677E2AC8FF9}" destId="{B56C9C69-FC87-EF4A-AEC3-CD1CF4FECB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6C4DA-D39A-0F4A-95EB-437191337F58}">
      <dsp:nvSpPr>
        <dsp:cNvPr id="0" name=""/>
        <dsp:cNvSpPr/>
      </dsp:nvSpPr>
      <dsp:spPr>
        <a:xfrm>
          <a:off x="4419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EF911-4B62-FC4F-AA42-827164F58DAE}">
      <dsp:nvSpPr>
        <dsp:cNvPr id="0" name=""/>
        <dsp:cNvSpPr/>
      </dsp:nvSpPr>
      <dsp:spPr>
        <a:xfrm>
          <a:off x="734400" y="925540"/>
          <a:ext cx="787500" cy="7875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5FC69-07EB-0549-94D4-CE2254A70F10}">
      <dsp:nvSpPr>
        <dsp:cNvPr id="0" name=""/>
        <dsp:cNvSpPr/>
      </dsp:nvSpPr>
      <dsp:spPr>
        <a:xfrm>
          <a:off x="31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Final Quiz on Chapter 22 (</a:t>
          </a:r>
          <a:r>
            <a:rPr lang="en-US" sz="1500" kern="1200" dirty="0" err="1"/>
            <a:t>coref</a:t>
          </a:r>
          <a:r>
            <a:rPr lang="en-US" sz="1500" kern="1200" dirty="0"/>
            <a:t>) and 25 (QA) is Due By Midnight tonight</a:t>
          </a:r>
        </a:p>
      </dsp:txBody>
      <dsp:txXfrm>
        <a:off x="3150" y="2433040"/>
        <a:ext cx="2250000" cy="720000"/>
      </dsp:txXfrm>
    </dsp:sp>
    <dsp:sp modelId="{BB7B20E3-0E3B-4E4B-9ECE-B8F32F334FBB}">
      <dsp:nvSpPr>
        <dsp:cNvPr id="0" name=""/>
        <dsp:cNvSpPr/>
      </dsp:nvSpPr>
      <dsp:spPr>
        <a:xfrm>
          <a:off x="308565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337815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264690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Homework 12 / Milestone 4 are due Due Wednesday. </a:t>
          </a:r>
        </a:p>
      </dsp:txBody>
      <dsp:txXfrm>
        <a:off x="2646900" y="2433040"/>
        <a:ext cx="2250000" cy="720000"/>
      </dsp:txXfrm>
    </dsp:sp>
    <dsp:sp modelId="{3614C10E-EA6A-4B4A-9BDF-2D4311A30337}">
      <dsp:nvSpPr>
        <dsp:cNvPr id="0" name=""/>
        <dsp:cNvSpPr/>
      </dsp:nvSpPr>
      <dsp:spPr>
        <a:xfrm>
          <a:off x="5729400" y="633040"/>
          <a:ext cx="1372500" cy="13725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B4A095-49B4-A241-BF86-8A52455C8469}">
      <dsp:nvSpPr>
        <dsp:cNvPr id="0" name=""/>
        <dsp:cNvSpPr/>
      </dsp:nvSpPr>
      <dsp:spPr>
        <a:xfrm>
          <a:off x="6021900" y="925540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C9C69-FC87-EF4A-AEC3-CD1CF4FECB24}">
      <dsp:nvSpPr>
        <dsp:cNvPr id="0" name=""/>
        <dsp:cNvSpPr/>
      </dsp:nvSpPr>
      <dsp:spPr>
        <a:xfrm>
          <a:off x="5290650" y="2433040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Sign-up for a 30-minute slot to present your final Project at</a:t>
          </a:r>
        </a:p>
      </dsp:txBody>
      <dsp:txXfrm>
        <a:off x="5290650" y="2433040"/>
        <a:ext cx="22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= a list of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the web, IR engines might index corporate intranets, or specific resources like Wikipedia.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still use an IR engine to index and search our documents, generally using standard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cosine matching.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3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state flower of California? </a:t>
            </a:r>
          </a:p>
          <a:p>
            <a:r>
              <a:rPr lang="en-US" dirty="0"/>
              <a:t>Head word: flower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is Rocky?”</a:t>
            </a:r>
          </a:p>
          <a:p>
            <a:r>
              <a:rPr lang="en-US" dirty="0"/>
              <a:t>Answer Type: Movie</a:t>
            </a:r>
          </a:p>
          <a:p>
            <a:r>
              <a:rPr lang="en-US" dirty="0"/>
              <a:t>Distractors: </a:t>
            </a:r>
            <a:r>
              <a:rPr lang="en-US" dirty="0" err="1"/>
              <a:t>Superbowl</a:t>
            </a:r>
            <a:r>
              <a:rPr lang="en-US" dirty="0"/>
              <a:t> victors, Museums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typology from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Li and Dan Roth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(2002), (2005). Example sentences are from their corpus of 5500 labeled questions. A question can be labeled either with a coarse- grained tag like HUMAN or NUMERIC or with a fine-grained tag like HUMAN:DESCRIPTION, HUMAN:GROUP, HUMAN:IND, and so 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 query produced from the question processing stage is sent to an IR engine, resulting in a set of documents ranked by their relevance to the query. Because most answer-extraction methods are designed to apply to smaller regions such as paragraphs, QA systems next divide the top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into smaller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sections, paragraphs, or sentences. These might be already segmented in the source document or we might need to run a paragraph segmentation algorithm.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simplest form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 retrieval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then to simply pass along every pas- sages to the answer extraction stage. A more sophisticated variant is to filter the passages by running a named entity or answer type classification on the retrieved passages. Passages that don’t contain the answer type that was assigned to the ques-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discarded.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are sometimes called reading </a:t>
            </a:r>
            <a:r>
              <a:rPr lang="en-US" dirty="0" err="1"/>
              <a:t>compreshension</a:t>
            </a:r>
            <a:r>
              <a:rPr lang="en-US" baseline="0" dirty="0"/>
              <a:t> tests.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the passage embedding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we first form an input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̃ =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concatenating four components: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embedding for each word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such as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(Pennington et al., 2014).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Tokenfeatureslikethepartofspeechof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,orthenamedentitytagof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,from running POS or NER taggers.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 match features representing whether the passage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occurred in the question: 1(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Separate exact match features might be used for lemmatized or lower-cased versions of the tokens.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 question embedding: In addition to the exact match features, many QA systems use an attention mechanism to give a more sophisticated model of similarity between the passage and question words, such as similar but non- identical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contextual embeddings allow question answering models based on BERT contextual embeddings and the transformer architecture to achieve even higher accuracy.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pre-trained BERT model will produce an output token embedding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for every paragraph token I’.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span-based question answering, we represent the question as the first sequence and, the paragraph as the second sequence. We’ll also need to add some structure to the output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that will be trained in the fine-tuning phase. We’ll add two new embeddings: a span-start embedding S  and a span-end embedding E 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a span-start probability for each output token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we compute the dot product between S 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and then normalize over all tokens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paragraph.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the analogous thing to compute a span-end probability.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of a candidate span from position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highest scoring span in which j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chosen is the model prediction.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objective for fine-tuning is the sum of the log-likelihoods of the correct start and end positions for each observation.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2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forms may be some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predicate calculus or a query language like SQL or SPARQL.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logical form of the question is thus either in the form of a query or can easily be converted into one. The database can be a full relational database, or simpler structured databases like sets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triples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94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3-year-old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4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5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8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wikianswers.com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millions of pairs of questions that users have tagged as having the same meaning, 18 million of which have been collected in the PARALEX corpus (Fader et al., 2013).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millions of pairs of question paraphrases can be aligned to each other using MT alignment approaches to create an MT-style phrase table for trans-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question phrases to synonymous phrases. These can be used by question answering algorithms to generate all paraphrases of a question as part of the process of finding an answer (Fader et al. 2013,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Liang 2014).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Inference via Modus ponens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antecedent is true, so consequent is 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Backward chaining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Hawaiʻi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admitted as a U.S. state on August 21, 1959.  And it was a US Territory since 1898.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Obama was  born on August 4, 1961 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4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evaluation metric for factoid question answering, introduced in the TREC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Q/A track in 1999, is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reciprocal rank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the system returned five answers but the first three are wrong and hence the highest-ranked correct answer is ranked fourth, the reciprocal rank score for that question would be 1/4. Questions with return sets that do not contain any correct answers are assigned a zero.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9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Champion Human Performance at Jeopardy.</a:t>
            </a:r>
          </a:p>
          <a:p>
            <a:pPr algn="l"/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www.aaai.org</a:t>
            </a:r>
            <a:r>
              <a:rPr lang="en-US" dirty="0"/>
              <a:t>/Magazine/Watson/</a:t>
            </a:r>
            <a:r>
              <a:rPr lang="en-US" dirty="0" err="1"/>
              <a:t>watson.php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0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lIrN_cSNe_Y</a:t>
            </a:r>
            <a:endParaRPr lang="en-US" dirty="0"/>
          </a:p>
          <a:p>
            <a:r>
              <a:rPr lang="en-US" dirty="0"/>
              <a:t>End after 1:30 (“how Ken Jennings managed to win so many is beyond me…”).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6-year-old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2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6-year-old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5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/forms/d/e/1FAIpQLScLJ3O3LMWQL2Fg3fBj7CkHs0D2uLAojwZ9GiaWv45mRQAGww/</a:t>
            </a:r>
            <a:r>
              <a:rPr lang="en-US" dirty="0" err="1"/>
              <a:t>viewform?usp</a:t>
            </a:r>
            <a:r>
              <a:rPr lang="en-US" dirty="0"/>
              <a:t>=</a:t>
            </a:r>
            <a:r>
              <a:rPr lang="en-US" dirty="0" err="1"/>
              <a:t>sf_link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6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76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building semantic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states border Texas?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ƛ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x:state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(x)^borders(x;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was Ada Lovelace born?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birth-year (Ada Lovelace, ?x).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question answering systems focus on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factoid questions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questions that can be answered with simple facts expressed in short texts. The answers to the questions below can expressed by a personal name, temporal expression, or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4/27/20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lIrN_cSNe_Y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.com/research/NaturalQuestions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cb.youcanbook.me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22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Retrieval-based Question Answering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7515"/>
              </p:ext>
            </p:extLst>
          </p:nvPr>
        </p:nvGraphicFramePr>
        <p:xfrm>
          <a:off x="822323" y="1846265"/>
          <a:ext cx="7864476" cy="4325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4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Question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Answer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Where is the Louvre Museum located?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Paris, France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abbreviation for limited partnership?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L.P.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Huginn and Muninn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9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the yuan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almonds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drums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Arabic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many pounds are there in a stone?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for IR based factoid answering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" y="2362200"/>
            <a:ext cx="917718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answer type</a:t>
            </a:r>
            <a:r>
              <a:rPr lang="en-US" sz="2600" dirty="0"/>
              <a:t>: the entity type (person, location, time, etc.) </a:t>
            </a:r>
            <a:br>
              <a:rPr lang="en-US" sz="2600" dirty="0"/>
            </a:br>
            <a:r>
              <a:rPr lang="en-US" sz="2600" b="1" dirty="0"/>
              <a:t>focus</a:t>
            </a:r>
            <a:r>
              <a:rPr lang="en-US" sz="2600" dirty="0"/>
              <a:t>: the string of words in the question that are likely to be replaced by the answer in any answer string found.</a:t>
            </a:r>
            <a:br>
              <a:rPr lang="en-US" sz="2600" dirty="0"/>
            </a:br>
            <a:r>
              <a:rPr lang="en-US" sz="2600" b="1" dirty="0"/>
              <a:t>question type</a:t>
            </a:r>
            <a:r>
              <a:rPr lang="en-US" sz="2600" dirty="0"/>
              <a:t>: is this a definition question, a math question, a list question? </a:t>
            </a:r>
          </a:p>
          <a:p>
            <a:r>
              <a:rPr lang="en-US" sz="2600" i="1" dirty="0"/>
              <a:t>Which US state capital has the largest population? </a:t>
            </a:r>
          </a:p>
          <a:p>
            <a:r>
              <a:rPr lang="en-US" sz="2600" b="1" dirty="0"/>
              <a:t>query:</a:t>
            </a:r>
            <a:r>
              <a:rPr lang="en-US" sz="2600" dirty="0"/>
              <a:t> “US state capital has the largest population” </a:t>
            </a:r>
            <a:br>
              <a:rPr lang="en-US" sz="2600" dirty="0"/>
            </a:br>
            <a:r>
              <a:rPr lang="en-US" sz="2600" b="1" dirty="0"/>
              <a:t>answer type:</a:t>
            </a:r>
            <a:r>
              <a:rPr lang="en-US" sz="2600" dirty="0"/>
              <a:t> city</a:t>
            </a:r>
            <a:br>
              <a:rPr lang="en-US" sz="2600" dirty="0"/>
            </a:br>
            <a:r>
              <a:rPr lang="en-US" sz="2600" b="1" dirty="0"/>
              <a:t>focus: </a:t>
            </a:r>
            <a:r>
              <a:rPr lang="en-US" sz="2600" dirty="0"/>
              <a:t>state capital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create a query to send to an information retrieval system to retrieve documents that might contain answer strings.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78920"/>
              </p:ext>
            </p:extLst>
          </p:nvPr>
        </p:nvGraphicFramePr>
        <p:xfrm>
          <a:off x="848359" y="3048000"/>
          <a:ext cx="710184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Reformulation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was the laser invented?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laser was invented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Valley of the Kings?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Valley of the Kings is located in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2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make use of </a:t>
            </a:r>
            <a:r>
              <a:rPr lang="en-US" b="1" dirty="0"/>
              <a:t>question classification</a:t>
            </a:r>
            <a:r>
              <a:rPr lang="en-US" dirty="0"/>
              <a:t>, which is the the task of finding the </a:t>
            </a:r>
            <a:r>
              <a:rPr lang="en-US" b="1" dirty="0"/>
              <a:t>answer type</a:t>
            </a:r>
            <a:r>
              <a:rPr lang="en-US" dirty="0"/>
              <a:t>, which is the category of the answer, often based on named entity types.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837"/>
              </p:ext>
            </p:extLst>
          </p:nvPr>
        </p:nvGraphicFramePr>
        <p:xfrm>
          <a:off x="817879" y="2888261"/>
          <a:ext cx="7391400" cy="30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Answer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  <a:r>
                        <a:rPr lang="en-US" baseline="0" dirty="0"/>
                        <a:t> founded Virgin Airlines?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 is Elon Musk?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Where is the Statue of</a:t>
                      </a:r>
                      <a:r>
                        <a:rPr lang="en-US" baseline="0" dirty="0"/>
                        <a:t> Liberty located?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60">
                <a:tc>
                  <a:txBody>
                    <a:bodyPr/>
                    <a:lstStyle/>
                    <a:p>
                      <a:r>
                        <a:rPr lang="en-US" dirty="0"/>
                        <a:t>What is the state with the </a:t>
                      </a:r>
                      <a:r>
                        <a:rPr lang="en-US" baseline="0" dirty="0"/>
                        <a:t>largest population?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What is the state flower of California?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43" r="1265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90800"/>
            <a:ext cx="8050678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236516"/>
              </p:ext>
            </p:extLst>
          </p:nvPr>
        </p:nvGraphicFramePr>
        <p:xfrm>
          <a:off x="228600" y="10160"/>
          <a:ext cx="8763000" cy="852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animal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kind of birds did the god Odin have?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body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part of your body contains the corpus callosum?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colors make up a rainbow?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creative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what book can I find the story of Aladdin?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currency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disease/medicine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does Salk vaccine prevent?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event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war involved the battle of Chapultepec?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food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instrument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language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letter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letter appears on the cold-water tap in Spain?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other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name of King Arthur’s sword?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plant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some fragrant white climbing roses?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product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fastest computer?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religion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religion has the most members?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sport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the ball game played by the Mayans? 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substance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fuel do airplanes use?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symbol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chemical symbol for nitrogen?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technique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best way to remove wallpaper?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term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do you say “Grandma” in Irish?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vehicle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Captain Bligh’s 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word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singular of dice?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048A87-3E03-AA4E-87A0-28FD2BF367BD}"/>
              </a:ext>
            </a:extLst>
          </p:cNvPr>
          <p:cNvSpPr/>
          <p:nvPr/>
        </p:nvSpPr>
        <p:spPr>
          <a:xfrm>
            <a:off x="822959" y="4648200"/>
            <a:ext cx="7711441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and Passage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question processing stage creates a query to send to an IR system, which returns a set of documents ranked by their relevance to the query. </a:t>
            </a:r>
          </a:p>
          <a:p>
            <a:r>
              <a:rPr lang="en-US" sz="2600" dirty="0"/>
              <a:t>Perform </a:t>
            </a:r>
            <a:r>
              <a:rPr lang="en-US" sz="2600" b="1" dirty="0"/>
              <a:t>passage retrieval</a:t>
            </a:r>
            <a:r>
              <a:rPr lang="en-US" sz="2600" dirty="0"/>
              <a:t> by divide the top ranked</a:t>
            </a:r>
            <a:r>
              <a:rPr lang="en-US" sz="2600" i="1" dirty="0"/>
              <a:t> </a:t>
            </a:r>
            <a:r>
              <a:rPr lang="en-US" sz="2600" dirty="0"/>
              <a:t>documents into smaller passages.  Pass these along to the answer extraction phase or filter them based on answer type classification.</a:t>
            </a:r>
          </a:p>
          <a:p>
            <a:r>
              <a:rPr lang="en-US" sz="2600" dirty="0"/>
              <a:t>In web search, passage retrieval attempts to extract the </a:t>
            </a:r>
            <a:r>
              <a:rPr lang="en-US" sz="2600" b="1" dirty="0"/>
              <a:t>snippets</a:t>
            </a:r>
            <a:r>
              <a:rPr lang="en-US" sz="2600" dirty="0"/>
              <a:t> from the retrieved pages so that the relevant passages can be displayed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139435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to rank passages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named entities of the correct type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question keywords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longest exact sequence of question keywords that occurs in the passage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rank of the document from which the passage was extracted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proximity of the keywords from the original query to each other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number of n-grams that overlap between the passage and the question</a:t>
            </a:r>
          </a:p>
        </p:txBody>
      </p:sp>
    </p:spTree>
    <p:extLst>
      <p:ext uri="{BB962C8B-B14F-4D97-AF65-F5344CB8AC3E}">
        <p14:creationId xmlns:p14="http://schemas.microsoft.com/office/powerpoint/2010/main" val="177282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2819400"/>
            <a:ext cx="15468600" cy="10836349"/>
          </a:xfrm>
        </p:spPr>
      </p:pic>
    </p:spTree>
    <p:extLst>
      <p:ext uri="{BB962C8B-B14F-4D97-AF65-F5344CB8AC3E}">
        <p14:creationId xmlns:p14="http://schemas.microsoft.com/office/powerpoint/2010/main" val="676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r>
              <a:rPr lang="en-US" sz="2200" dirty="0"/>
              <a:t>After we have performed passage retrieval, we need to extract a specific answer from a passage.  This task is commonly modeled by </a:t>
            </a:r>
            <a:r>
              <a:rPr lang="en-US" sz="2200" b="1" dirty="0"/>
              <a:t>span labeling</a:t>
            </a:r>
            <a:r>
              <a:rPr lang="en-US" sz="2200" dirty="0"/>
              <a:t>.  </a:t>
            </a:r>
          </a:p>
          <a:p>
            <a:r>
              <a:rPr lang="en-US" sz="2200" dirty="0"/>
              <a:t>A </a:t>
            </a:r>
            <a:r>
              <a:rPr lang="en-US" sz="2200" b="1" dirty="0"/>
              <a:t>simple baseline </a:t>
            </a:r>
            <a:r>
              <a:rPr lang="en-US" sz="2200" dirty="0"/>
              <a:t>is to perform NER and retrieve the span with the correct answer type.</a:t>
            </a:r>
          </a:p>
          <a:p>
            <a:r>
              <a:rPr lang="en-US" sz="2200" i="1" dirty="0"/>
              <a:t>Who is the prime minister of India?</a:t>
            </a:r>
          </a:p>
          <a:p>
            <a:r>
              <a:rPr lang="en-US" sz="2200" dirty="0"/>
              <a:t>Prime minister </a:t>
            </a:r>
            <a:r>
              <a:rPr lang="en-US" sz="2200" b="1" dirty="0"/>
              <a:t>Narendra Modi</a:t>
            </a:r>
            <a:r>
              <a:rPr lang="en-US" sz="2200" dirty="0"/>
              <a:t> ordered a complete lockdown for India's 1.3 billion people to contain the India’s coronavirus outbreak.</a:t>
            </a:r>
            <a:br>
              <a:rPr lang="en-US" sz="2200" dirty="0"/>
            </a:br>
            <a:br>
              <a:rPr lang="en-US" sz="2200" dirty="0"/>
            </a:br>
            <a:r>
              <a:rPr lang="en-US" sz="2200" i="1" dirty="0"/>
              <a:t>How tall is Mt. Everest?</a:t>
            </a:r>
          </a:p>
          <a:p>
            <a:r>
              <a:rPr lang="en-US" sz="2200" dirty="0"/>
              <a:t>The official height of Mount Everest is </a:t>
            </a:r>
            <a:r>
              <a:rPr lang="en-US" sz="2200" b="1" dirty="0"/>
              <a:t>29029 feet </a:t>
            </a:r>
          </a:p>
        </p:txBody>
      </p:sp>
    </p:spTree>
    <p:extLst>
      <p:ext uri="{BB962C8B-B14F-4D97-AF65-F5344CB8AC3E}">
        <p14:creationId xmlns:p14="http://schemas.microsoft.com/office/powerpoint/2010/main" val="1262806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questions, like DEFINITION questions, do not have a simple named entity as their answer type.  Therefore, modern systems tend to use supervised learning.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84"/>
              </p:ext>
            </p:extLst>
          </p:nvPr>
        </p:nvGraphicFramePr>
        <p:xfrm>
          <a:off x="822960" y="3200400"/>
          <a:ext cx="7406640" cy="308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05">
                <a:tc>
                  <a:txBody>
                    <a:bodyPr/>
                    <a:lstStyle/>
                    <a:p>
                      <a:r>
                        <a:rPr lang="en-US" sz="2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409">
                <a:tc>
                  <a:txBody>
                    <a:bodyPr/>
                    <a:lstStyle/>
                    <a:p>
                      <a:r>
                        <a:rPr lang="en-US" sz="2200" b="1" dirty="0"/>
                        <a:t>&lt;answer phrase&gt; </a:t>
                      </a:r>
                      <a:r>
                        <a:rPr lang="en-US" sz="2200" dirty="0"/>
                        <a:t>such as </a:t>
                      </a:r>
                      <a:r>
                        <a:rPr lang="en-US" sz="2200" i="1" dirty="0"/>
                        <a:t>&lt;question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 is </a:t>
                      </a:r>
                      <a:r>
                        <a:rPr lang="en-US" sz="2200" i="1" dirty="0"/>
                        <a:t>autism</a:t>
                      </a:r>
                      <a:r>
                        <a:rPr lang="en-US" sz="2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2200" b="0" dirty="0"/>
                        <a:t>…</a:t>
                      </a:r>
                      <a:r>
                        <a:rPr lang="en-US" sz="2200" b="0" dirty="0"/>
                        <a:t> ,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en-US" sz="2200" b="1" baseline="0" dirty="0"/>
                        <a:t>developmental disorders</a:t>
                      </a:r>
                      <a:r>
                        <a:rPr lang="en-US" sz="2200" b="0" baseline="0" dirty="0"/>
                        <a:t> such as </a:t>
                      </a:r>
                      <a:r>
                        <a:rPr lang="en-US" sz="2200" b="0" i="1" baseline="0" dirty="0"/>
                        <a:t>autism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mr-IN" sz="2200" b="0" baseline="0" dirty="0"/>
                        <a:t>…</a:t>
                      </a:r>
                      <a:endParaRPr lang="en-US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986">
                <a:tc>
                  <a:txBody>
                    <a:bodyPr/>
                    <a:lstStyle/>
                    <a:p>
                      <a:r>
                        <a:rPr lang="en-US" sz="2200" i="1" dirty="0"/>
                        <a:t>&lt;question phrase&gt;</a:t>
                      </a:r>
                      <a:r>
                        <a:rPr lang="en-US" sz="2200" dirty="0"/>
                        <a:t> , a </a:t>
                      </a:r>
                      <a:r>
                        <a:rPr lang="en-US" sz="2200" b="1" dirty="0"/>
                        <a:t>&lt;answer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</a:t>
                      </a:r>
                      <a:r>
                        <a:rPr lang="en-US" sz="2200" baseline="0" dirty="0"/>
                        <a:t> is a </a:t>
                      </a:r>
                      <a:r>
                        <a:rPr lang="en-US" sz="2200" i="1" baseline="0" dirty="0"/>
                        <a:t>caldera</a:t>
                      </a:r>
                      <a:r>
                        <a:rPr lang="en-US" sz="2200" baseline="0" dirty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The Long Valley </a:t>
                      </a:r>
                      <a:r>
                        <a:rPr lang="en-US" sz="2200" i="1" dirty="0"/>
                        <a:t>caldera</a:t>
                      </a:r>
                      <a:r>
                        <a:rPr lang="en-US" sz="2200" dirty="0"/>
                        <a:t>, a </a:t>
                      </a:r>
                      <a:r>
                        <a:rPr lang="en-US" sz="2200" b="1" dirty="0"/>
                        <a:t>volcanic crater</a:t>
                      </a:r>
                      <a:r>
                        <a:rPr lang="en-US" sz="2200" b="0" dirty="0"/>
                        <a:t> 19</a:t>
                      </a:r>
                      <a:r>
                        <a:rPr lang="en-US" sz="2200" b="0" baseline="0" dirty="0"/>
                        <a:t> miles long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34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Feature-based approaches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07151"/>
              </p:ext>
            </p:extLst>
          </p:nvPr>
        </p:nvGraphicFramePr>
        <p:xfrm>
          <a:off x="289560" y="990600"/>
          <a:ext cx="8610599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type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contains a phrase with the correct answer type.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identity of a pattern that matches the candidate answer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r>
                        <a:rPr lang="en-US" dirty="0"/>
                        <a:t> matched</a:t>
                      </a:r>
                      <a:r>
                        <a:rPr lang="en-US" baseline="0" dirty="0"/>
                        <a:t> 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question keywords are in the candidate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distance between the candidate answer and query keywords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at least one word in the candidate answer is not in the query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Apposition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an appositive to a phrase containing many question terms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Punctuation location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followed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the longest sequence of question terms that occurs in the candidate answer.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Answer redundancy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  <a:r>
                        <a:rPr lang="en-US" baseline="0" dirty="0"/>
                        <a:t> many other </a:t>
                      </a:r>
                      <a:r>
                        <a:rPr lang="en-US" baseline="0" dirty="0" err="1"/>
                        <a:t>canddiate</a:t>
                      </a:r>
                      <a:r>
                        <a:rPr lang="en-US" baseline="0" dirty="0"/>
                        <a:t> passages contain this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44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N-gram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5562600"/>
          </a:xfrm>
        </p:spPr>
        <p:txBody>
          <a:bodyPr>
            <a:normAutofit/>
          </a:bodyPr>
          <a:lstStyle/>
          <a:p>
            <a:r>
              <a:rPr lang="en-US" sz="2200" dirty="0"/>
              <a:t>Relying on the redundancy of the web, this method begins with the snippets returned from the web search engine, produced by a reformulated query.</a:t>
            </a:r>
          </a:p>
          <a:p>
            <a:r>
              <a:rPr lang="en-US" sz="2200" dirty="0"/>
              <a:t>First step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Every unigram, bigram and trigram occurring in snippet is extracted and </a:t>
            </a:r>
            <a:r>
              <a:rPr lang="en-US" sz="2000" dirty="0" err="1"/>
              <a:t>weightd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Weight is a function of number of snippets in which the n-gram occurred, and weight of query reformulation pattern that returned it.</a:t>
            </a:r>
          </a:p>
          <a:p>
            <a:r>
              <a:rPr lang="en-US" sz="2200" dirty="0"/>
              <a:t>Filtering, based on match to predicted answer type.</a:t>
            </a:r>
          </a:p>
          <a:p>
            <a:r>
              <a:rPr lang="en-US" sz="2200" dirty="0"/>
              <a:t>N-gram tiling algorithm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Concatenate overlapping n-gram fragments into longer answers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Greedy method: start with highest scoring candidate and try to tile each other candidate. Best scoring concatenation is added to set of candidates.</a:t>
            </a:r>
          </a:p>
        </p:txBody>
      </p:sp>
    </p:spTree>
    <p:extLst>
      <p:ext uri="{BB962C8B-B14F-4D97-AF65-F5344CB8AC3E}">
        <p14:creationId xmlns:p14="http://schemas.microsoft.com/office/powerpoint/2010/main" val="241106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question </a:t>
            </a:r>
            <a:r>
              <a:rPr lang="en-US" i="1" dirty="0"/>
              <a:t>q </a:t>
            </a:r>
            <a:r>
              <a:rPr lang="en-US" dirty="0"/>
              <a:t>with </a:t>
            </a:r>
            <a:r>
              <a:rPr lang="en-US" i="1" dirty="0"/>
              <a:t>l </a:t>
            </a:r>
            <a:r>
              <a:rPr lang="en-US" dirty="0"/>
              <a:t>tokens and a passage </a:t>
            </a:r>
            <a:r>
              <a:rPr lang="en-US" i="1" dirty="0"/>
              <a:t>p </a:t>
            </a:r>
            <a:r>
              <a:rPr lang="en-US" dirty="0"/>
              <a:t>with </a:t>
            </a:r>
            <a:r>
              <a:rPr lang="en-US" i="1" dirty="0"/>
              <a:t>m, </a:t>
            </a:r>
            <a:r>
              <a:rPr lang="en-US" dirty="0"/>
              <a:t>compute for each token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the passage the probability it is the start of the answer span, and the the end of the answer span.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0" y="2895600"/>
            <a:ext cx="87995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1371600"/>
            <a:ext cx="9051638" cy="533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bi-LSTM based approach</a:t>
            </a:r>
          </a:p>
        </p:txBody>
      </p:sp>
    </p:spTree>
    <p:extLst>
      <p:ext uri="{BB962C8B-B14F-4D97-AF65-F5344CB8AC3E}">
        <p14:creationId xmlns:p14="http://schemas.microsoft.com/office/powerpoint/2010/main" val="24713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BERT based approach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13492-CA32-7D45-83E2-89DAD136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2761"/>
            <a:ext cx="6324600" cy="4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2192866"/>
          </a:xfrm>
        </p:spPr>
        <p:txBody>
          <a:bodyPr>
            <a:normAutofit/>
          </a:bodyPr>
          <a:lstStyle/>
          <a:p>
            <a:r>
              <a:rPr lang="en-US" sz="2200" dirty="0"/>
              <a:t>Instead of trying to find a span of text on the web, knowledge based QA systems map a natural language question onto a query over a structured database.</a:t>
            </a:r>
          </a:p>
          <a:p>
            <a:r>
              <a:rPr lang="en-US" sz="2200" dirty="0"/>
              <a:t>Systems for mapping from a text string to any logical form are called </a:t>
            </a:r>
            <a:r>
              <a:rPr lang="en-US" sz="2200" b="1" dirty="0"/>
              <a:t>semantic parsers</a:t>
            </a:r>
            <a:r>
              <a:rPr lang="en-US" sz="2200" dirty="0"/>
              <a:t>. </a:t>
            </a:r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6835"/>
              </p:ext>
            </p:extLst>
          </p:nvPr>
        </p:nvGraphicFramePr>
        <p:xfrm>
          <a:off x="533400" y="3733800"/>
          <a:ext cx="83058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Logical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When was Ada Lovelace born?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birth-year (Ada Lovelace, ?x)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states border Texas?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 ∧ borders(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x,texas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is the largest state?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argmax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(x),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x.size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How many people survived the sinking of the Titanic?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(count (!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fb:event.disaster.survivors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fb:en.sinking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the titanic))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92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0" y="2667000"/>
            <a:ext cx="3962400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9400" y="2743200"/>
            <a:ext cx="3352800" cy="609600"/>
            <a:chOff x="2819400" y="2743200"/>
            <a:chExt cx="1371600" cy="215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400" y="2743200"/>
              <a:ext cx="1371600" cy="1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00" y="2844800"/>
              <a:ext cx="96520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4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7974C1-2C7E-5646-A2AD-ADC38D478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9305109" cy="85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4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274906"/>
          </a:xfrm>
        </p:spPr>
        <p:txBody>
          <a:bodyPr>
            <a:normAutofit/>
          </a:bodyPr>
          <a:lstStyle/>
          <a:p>
            <a:r>
              <a:rPr lang="en-US" sz="2200" dirty="0"/>
              <a:t>For frequent relations, it is worthwhile to write handwritten rules to extract relations from the question.</a:t>
            </a:r>
          </a:p>
          <a:p>
            <a:endParaRPr lang="en-US" sz="2200" dirty="0"/>
          </a:p>
          <a:p>
            <a:r>
              <a:rPr lang="en-US" sz="2200" dirty="0"/>
              <a:t>To extract the birth-year relation, we could write a pattern that searches for the question word </a:t>
            </a:r>
            <a:r>
              <a:rPr lang="en-US" sz="2200" b="1" dirty="0"/>
              <a:t>When</a:t>
            </a:r>
            <a:r>
              <a:rPr lang="en-US" sz="2200" dirty="0"/>
              <a:t>, a main verb like </a:t>
            </a:r>
            <a:r>
              <a:rPr lang="en-US" sz="2200" b="1" dirty="0"/>
              <a:t>born</a:t>
            </a:r>
            <a:r>
              <a:rPr lang="en-US" sz="2200" dirty="0"/>
              <a:t>, and then extract the named entity argument of the verb.</a:t>
            </a:r>
          </a:p>
        </p:txBody>
      </p:sp>
    </p:spTree>
    <p:extLst>
      <p:ext uri="{BB962C8B-B14F-4D97-AF65-F5344CB8AC3E}">
        <p14:creationId xmlns:p14="http://schemas.microsoft.com/office/powerpoint/2010/main" val="206162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/>
          <a:lstStyle/>
          <a:p>
            <a:r>
              <a:rPr lang="en-US" dirty="0"/>
              <a:t>Learn a mapping between questions and database relations by parsing training data, and then learning general patterns.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9" t="1130" r="69" b="-203"/>
          <a:stretch/>
        </p:blipFill>
        <p:spPr>
          <a:xfrm>
            <a:off x="1004077" y="2893149"/>
            <a:ext cx="712251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538714" cy="15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0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Variation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132659"/>
              </p:ext>
            </p:extLst>
          </p:nvPr>
        </p:nvGraphicFramePr>
        <p:xfrm>
          <a:off x="457200" y="2743200"/>
          <a:ext cx="8435340" cy="350519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capital of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capital city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become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capitol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political capital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administrative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capitol city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bustling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political center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its capital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</a:t>
                      </a:r>
                      <a:r>
                        <a:rPr lang="en-US" baseline="0" dirty="0"/>
                        <a:t> city 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cosmopolitan capital of 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07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federal capital of</a:t>
                      </a: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administrative capital city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47800" y="1870948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Some phrases that align with the Freebase relation </a:t>
            </a:r>
            <a:r>
              <a:rPr lang="en-US" sz="2200" b="1" dirty="0" err="1">
                <a:latin typeface="+mj-lt"/>
              </a:rPr>
              <a:t>country.capital</a:t>
            </a:r>
            <a:r>
              <a:rPr lang="en-US" sz="22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91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Paraphrase 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67" y="2057400"/>
            <a:ext cx="8591786" cy="4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1F0DA8-4FF2-A144-AACD-57035089B35C}"/>
              </a:ext>
            </a:extLst>
          </p:cNvPr>
          <p:cNvSpPr/>
          <p:nvPr/>
        </p:nvSpPr>
        <p:spPr>
          <a:xfrm>
            <a:off x="593096" y="3341211"/>
            <a:ext cx="3601989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CEEFC-C510-7844-A7B4-DC0A69A1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Logical Representation of Sentences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900C-60E4-704E-8B1B-DE36F0F2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Is Barack Obama a US Citizen?</a:t>
            </a:r>
          </a:p>
          <a:p>
            <a:r>
              <a:rPr lang="en-US" dirty="0" err="1"/>
              <a:t>Citizen_Of</a:t>
            </a:r>
            <a:r>
              <a:rPr lang="en-US" dirty="0"/>
              <a:t>(</a:t>
            </a:r>
            <a:r>
              <a:rPr lang="en-US" dirty="0" err="1"/>
              <a:t>Barack_Obama</a:t>
            </a:r>
            <a:r>
              <a:rPr lang="en-US" dirty="0"/>
              <a:t>, </a:t>
            </a:r>
            <a:r>
              <a:rPr lang="en-US" dirty="0" err="1"/>
              <a:t>United_States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∀</a:t>
            </a:r>
            <a:r>
              <a:rPr lang="en-US" i="1" dirty="0"/>
              <a:t>x Person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∧ </a:t>
            </a:r>
            <a:r>
              <a:rPr lang="en-US" i="1" dirty="0"/>
              <a:t>Born-In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</a:t>
            </a:r>
            <a:r>
              <a:rPr lang="en-US" i="1" dirty="0"/>
              <a:t> y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∧ </a:t>
            </a:r>
            <a:r>
              <a:rPr lang="en-US" i="1" dirty="0"/>
              <a:t>Located-In</a:t>
            </a:r>
            <a:r>
              <a:rPr lang="en-US" dirty="0"/>
              <a:t>(</a:t>
            </a:r>
            <a:r>
              <a:rPr lang="en-US" i="1" dirty="0"/>
              <a:t>y, </a:t>
            </a:r>
            <a:r>
              <a:rPr lang="en-US" i="1" dirty="0" err="1"/>
              <a:t>United_States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⇒ </a:t>
            </a:r>
            <a:r>
              <a:rPr lang="en-US" i="1" dirty="0" err="1"/>
              <a:t>Citizen_Of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 err="1"/>
              <a:t>United_States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Person(</a:t>
            </a:r>
            <a:r>
              <a:rPr lang="en-US" dirty="0" err="1"/>
              <a:t>Barack_Obama</a:t>
            </a:r>
            <a:r>
              <a:rPr lang="en-US" dirty="0"/>
              <a:t>) ∧</a:t>
            </a:r>
          </a:p>
          <a:p>
            <a:r>
              <a:rPr lang="en-US" dirty="0"/>
              <a:t>Born-In(</a:t>
            </a:r>
            <a:r>
              <a:rPr lang="en-US" dirty="0" err="1"/>
              <a:t>Barack_Obama</a:t>
            </a:r>
            <a:r>
              <a:rPr lang="en-US" dirty="0"/>
              <a:t>, Hawaii) ∧</a:t>
            </a:r>
          </a:p>
          <a:p>
            <a:r>
              <a:rPr lang="en-US" dirty="0"/>
              <a:t>Located-In(Hawaii, </a:t>
            </a:r>
            <a:r>
              <a:rPr lang="en-US" dirty="0" err="1"/>
              <a:t>United_States</a:t>
            </a:r>
            <a:r>
              <a:rPr lang="en-US" dirty="0"/>
              <a:t>)</a:t>
            </a:r>
          </a:p>
          <a:p>
            <a:r>
              <a:rPr lang="en-US" dirty="0" err="1"/>
              <a:t>Citizen_Of</a:t>
            </a:r>
            <a:r>
              <a:rPr lang="en-US" dirty="0"/>
              <a:t>(</a:t>
            </a:r>
            <a:r>
              <a:rPr lang="en-US" dirty="0" err="1"/>
              <a:t>Barack_Obama</a:t>
            </a:r>
            <a:r>
              <a:rPr lang="en-US" dirty="0"/>
              <a:t>, </a:t>
            </a:r>
            <a:r>
              <a:rPr lang="en-US" dirty="0" err="1"/>
              <a:t>United_States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445E5BB-56C3-E44D-B68C-74A1E86BA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26" y="1720796"/>
            <a:ext cx="2652297" cy="4307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9B64E4-8DB7-DC46-BEFF-369DAC33A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03" y="6064013"/>
            <a:ext cx="2652297" cy="4167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C804FA-4AFC-E348-9437-05E2D8ED8609}"/>
              </a:ext>
            </a:extLst>
          </p:cNvPr>
          <p:cNvSpPr/>
          <p:nvPr/>
        </p:nvSpPr>
        <p:spPr>
          <a:xfrm>
            <a:off x="6858000" y="6324600"/>
            <a:ext cx="1371600" cy="152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CECB05-ED99-814C-83B3-0DAB67071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292422"/>
            <a:ext cx="914400" cy="1845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D3C40D-24F3-F84D-ACAA-5B0A78785609}"/>
              </a:ext>
            </a:extLst>
          </p:cNvPr>
          <p:cNvCxnSpPr/>
          <p:nvPr/>
        </p:nvCxnSpPr>
        <p:spPr>
          <a:xfrm>
            <a:off x="822959" y="5943600"/>
            <a:ext cx="36019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85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QA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evaluate a system that returns a </a:t>
            </a:r>
            <a:r>
              <a:rPr lang="en-US" sz="2200" b="1" dirty="0"/>
              <a:t>ranked </a:t>
            </a:r>
            <a:r>
              <a:rPr lang="en-US" sz="2200" dirty="0"/>
              <a:t>set answers for a test set consisting of </a:t>
            </a:r>
            <a:r>
              <a:rPr lang="en-US" sz="2200" i="1" dirty="0"/>
              <a:t>N </a:t>
            </a:r>
            <a:r>
              <a:rPr lang="en-US" sz="2200" dirty="0"/>
              <a:t>questions, the </a:t>
            </a:r>
            <a:r>
              <a:rPr lang="en-US" sz="2200" b="1" dirty="0"/>
              <a:t>mean reciprocal rank </a:t>
            </a:r>
            <a:r>
              <a:rPr lang="en-US" sz="2200" dirty="0"/>
              <a:t>(MRR) is defined as 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76600"/>
            <a:ext cx="411302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3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systems on </a:t>
            </a:r>
            <a:r>
              <a:rPr lang="en-US" dirty="0" err="1"/>
              <a:t>SQuAD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Reading comprehension systems on datasets like </a:t>
            </a:r>
            <a:r>
              <a:rPr lang="en-US" sz="2200" dirty="0" err="1"/>
              <a:t>SQuAD</a:t>
            </a:r>
            <a:r>
              <a:rPr lang="en-US" sz="2200" dirty="0"/>
              <a:t> are often evaluated using two metrics (both ignore punctuation and articles):</a:t>
            </a:r>
          </a:p>
          <a:p>
            <a:r>
              <a:rPr lang="en-US" sz="2200" b="1" dirty="0"/>
              <a:t>Exact match:</a:t>
            </a:r>
            <a:r>
              <a:rPr lang="en-US" sz="2200" dirty="0"/>
              <a:t> The percentage of predicted answers that match the gold answer exactly. </a:t>
            </a:r>
          </a:p>
          <a:p>
            <a:r>
              <a:rPr lang="en-US" sz="2200" b="1" dirty="0"/>
              <a:t>F1 score: </a:t>
            </a:r>
            <a:r>
              <a:rPr lang="en-US" sz="2200" dirty="0"/>
              <a:t>The average overlap between predicted and gold answers. Treat the prediction and gold as a bag of tokens, and compute F1, averaging the F1 over all questions. </a:t>
            </a:r>
          </a:p>
        </p:txBody>
      </p:sp>
    </p:spTree>
    <p:extLst>
      <p:ext uri="{BB962C8B-B14F-4D97-AF65-F5344CB8AC3E}">
        <p14:creationId xmlns:p14="http://schemas.microsoft.com/office/powerpoint/2010/main" val="385081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706541" cy="40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evaluation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23" y="1827706"/>
            <a:ext cx="7832637" cy="50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y2mate.com - super_computer_ibm_watson_jeopardy_lIrN_cSNe_Y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0" y="1699437"/>
            <a:ext cx="8092440" cy="4654163"/>
          </a:xfrm>
        </p:spPr>
      </p:pic>
      <p:sp>
        <p:nvSpPr>
          <p:cNvPr id="5" name="Rectangle 4"/>
          <p:cNvSpPr/>
          <p:nvPr/>
        </p:nvSpPr>
        <p:spPr>
          <a:xfrm>
            <a:off x="2080260" y="638673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lIrN_cSNe_Y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EE224-BB5C-A54B-9C5C-9A163C76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9358746" cy="70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6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AI2 Reasoning Challenge (ARC) (Clark et al., 2018), has questions that are designed to be hard to answer from simple lexical methods: </a:t>
            </a:r>
          </a:p>
          <a:p>
            <a:r>
              <a:rPr lang="en-US" sz="2200" i="1" dirty="0"/>
              <a:t>Which property of a mineral can be determined just by looking at it? </a:t>
            </a:r>
          </a:p>
          <a:p>
            <a:r>
              <a:rPr lang="en-US" sz="2200" b="1" dirty="0"/>
              <a:t>(A) luster </a:t>
            </a:r>
          </a:p>
          <a:p>
            <a:r>
              <a:rPr lang="en-US" sz="2200" dirty="0"/>
              <a:t>(B) mass </a:t>
            </a:r>
          </a:p>
          <a:p>
            <a:r>
              <a:rPr lang="en-US" sz="2200" dirty="0"/>
              <a:t>(C) weight </a:t>
            </a:r>
          </a:p>
          <a:p>
            <a:r>
              <a:rPr lang="en-US" sz="2200" dirty="0"/>
              <a:t>(D) hardness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3061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Khashabi</a:t>
            </a:r>
            <a:r>
              <a:rPr lang="en-US" sz="2200" dirty="0"/>
              <a:t> (2018) introduced a challenge set for reading comprehension over multiple sentences</a:t>
            </a:r>
          </a:p>
          <a:p>
            <a:r>
              <a:rPr lang="en-US" sz="2200" i="1" dirty="0"/>
              <a:t>Which property of a mineral can be determined just by looking at it?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276600"/>
            <a:ext cx="5922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6784-82A8-7148-8A8B-6A931234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906CA-F18A-5440-86A8-6CC0B2F01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553" y="1737361"/>
            <a:ext cx="7168894" cy="51206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16AE0-8B76-3D4A-A726-4E8CBC2F49D0}"/>
              </a:ext>
            </a:extLst>
          </p:cNvPr>
          <p:cNvSpPr txBox="1"/>
          <p:nvPr/>
        </p:nvSpPr>
        <p:spPr>
          <a:xfrm>
            <a:off x="3124200" y="5715000"/>
            <a:ext cx="5489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Question: when are hops added to the brewing process?</a:t>
            </a:r>
          </a:p>
          <a:p>
            <a:pPr algn="ctr"/>
            <a:r>
              <a:rPr lang="en-US" dirty="0"/>
              <a:t>Answer: The boiling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C2F690-9E48-7141-AEE6-4891A8A194A2}"/>
              </a:ext>
            </a:extLst>
          </p:cNvPr>
          <p:cNvSpPr/>
          <p:nvPr/>
        </p:nvSpPr>
        <p:spPr>
          <a:xfrm>
            <a:off x="1828800" y="149762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ai.google.com</a:t>
            </a:r>
            <a:r>
              <a:rPr lang="en-US" dirty="0">
                <a:hlinkClick r:id="rId3"/>
              </a:rPr>
              <a:t>/research/</a:t>
            </a:r>
            <a:r>
              <a:rPr lang="en-US" dirty="0" err="1">
                <a:hlinkClick r:id="rId3"/>
              </a:rPr>
              <a:t>NaturalQuestions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1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82B592-343C-D949-869D-8BBDF3BF3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8303"/>
            <a:ext cx="8318500" cy="78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4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F6E61-81CC-CD45-A266-0C4CBC169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-838200"/>
            <a:ext cx="11201998" cy="12296447"/>
          </a:xfrm>
        </p:spPr>
      </p:pic>
    </p:spTree>
    <p:extLst>
      <p:ext uri="{BB962C8B-B14F-4D97-AF65-F5344CB8AC3E}">
        <p14:creationId xmlns:p14="http://schemas.microsoft.com/office/powerpoint/2010/main" val="1574101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658412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7B702E-AE6B-0248-839E-5331951D899D}"/>
              </a:ext>
            </a:extLst>
          </p:cNvPr>
          <p:cNvSpPr txBox="1"/>
          <p:nvPr/>
        </p:nvSpPr>
        <p:spPr>
          <a:xfrm>
            <a:off x="9761517" y="2541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95226-7C65-354A-9D20-2248D1F5B6A4}"/>
              </a:ext>
            </a:extLst>
          </p:cNvPr>
          <p:cNvSpPr/>
          <p:nvPr/>
        </p:nvSpPr>
        <p:spPr>
          <a:xfrm>
            <a:off x="6269562" y="5181600"/>
            <a:ext cx="2051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err="1">
                <a:hlinkClick r:id="rId8"/>
              </a:rPr>
              <a:t>ccb.youcanbook.me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1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22</a:t>
            </a:r>
          </a:p>
        </p:txBody>
      </p:sp>
    </p:spTree>
    <p:extLst>
      <p:ext uri="{BB962C8B-B14F-4D97-AF65-F5344CB8AC3E}">
        <p14:creationId xmlns:p14="http://schemas.microsoft.com/office/powerpoint/2010/main" val="729790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8A58-0F32-7F48-B57D-04427C7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Factoid Question Answering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3E7D-1691-464E-B77C-2DB873AD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Information Retrieval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Relies on vast textual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First stage is finding relevant documents and passages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Draw an answer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Knowledge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Build semantic representation of query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Query database of facts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Industrial systems like Watson use a hybrid of both approaches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521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3176</Words>
  <Application>Microsoft Macintosh PowerPoint</Application>
  <PresentationFormat>On-screen Show (4:3)</PresentationFormat>
  <Paragraphs>351</Paragraphs>
  <Slides>42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Helvetica Neue</vt:lpstr>
      <vt:lpstr>Times</vt:lpstr>
      <vt:lpstr>Retrospect</vt:lpstr>
      <vt:lpstr>Question Answering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Reminders</vt:lpstr>
      <vt:lpstr>Question Answering</vt:lpstr>
      <vt:lpstr>Factoid Question Answering paradigms</vt:lpstr>
      <vt:lpstr>Information Retrieval-based Question Answering</vt:lpstr>
      <vt:lpstr>Pipeline for IR based factoid answering</vt:lpstr>
      <vt:lpstr>Question Processing</vt:lpstr>
      <vt:lpstr>Query formulation</vt:lpstr>
      <vt:lpstr>Answer types</vt:lpstr>
      <vt:lpstr>PowerPoint Presentation</vt:lpstr>
      <vt:lpstr>Answer types</vt:lpstr>
      <vt:lpstr>PowerPoint Presentation</vt:lpstr>
      <vt:lpstr>Document and Passage Retrieval</vt:lpstr>
      <vt:lpstr>Features used to rank passages</vt:lpstr>
      <vt:lpstr>Answer extraction </vt:lpstr>
      <vt:lpstr>Answer extraction</vt:lpstr>
      <vt:lpstr>Feature-based approaches</vt:lpstr>
      <vt:lpstr>N-gram tiling</vt:lpstr>
      <vt:lpstr>Neural Answer Extraction</vt:lpstr>
      <vt:lpstr>Neural Answer Extraction: bi-LSTM based approach</vt:lpstr>
      <vt:lpstr>Neural Answer Extraction: BERT based approach</vt:lpstr>
      <vt:lpstr>Knowledge-based Question Answering</vt:lpstr>
      <vt:lpstr>PowerPoint Presentation</vt:lpstr>
      <vt:lpstr>PowerPoint Presentation</vt:lpstr>
      <vt:lpstr>Rule based systems</vt:lpstr>
      <vt:lpstr>Supervised systems</vt:lpstr>
      <vt:lpstr>Dealing with Variation </vt:lpstr>
      <vt:lpstr>Paraphrase databases</vt:lpstr>
      <vt:lpstr>Value of Logical Representation of Sentences</vt:lpstr>
      <vt:lpstr>Evaluating QA systems</vt:lpstr>
      <vt:lpstr>Evaluating systems on SQuAD </vt:lpstr>
      <vt:lpstr>IBM Watson architecture </vt:lpstr>
      <vt:lpstr>IBM Watson evaluation </vt:lpstr>
      <vt:lpstr>IBM Watson</vt:lpstr>
      <vt:lpstr>More challenging QA tasks</vt:lpstr>
      <vt:lpstr>More challenging QA tasks</vt:lpstr>
      <vt:lpstr>More challenging QA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</dc:title>
  <dc:creator>Callison-Burch, Christopher</dc:creator>
  <cp:lastModifiedBy>Callison-Burch, Christopher</cp:lastModifiedBy>
  <cp:revision>43</cp:revision>
  <dcterms:created xsi:type="dcterms:W3CDTF">2020-04-27T15:41:45Z</dcterms:created>
  <dcterms:modified xsi:type="dcterms:W3CDTF">2020-04-27T17:24:17Z</dcterms:modified>
</cp:coreProperties>
</file>